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9" r:id="rId2"/>
    <p:sldId id="440" r:id="rId3"/>
    <p:sldId id="497" r:id="rId4"/>
    <p:sldId id="460" r:id="rId5"/>
    <p:sldId id="491" r:id="rId6"/>
    <p:sldId id="483" r:id="rId7"/>
    <p:sldId id="498" r:id="rId8"/>
    <p:sldId id="486" r:id="rId9"/>
    <p:sldId id="487" r:id="rId10"/>
    <p:sldId id="492" r:id="rId11"/>
    <p:sldId id="489" r:id="rId12"/>
    <p:sldId id="490" r:id="rId13"/>
    <p:sldId id="482" r:id="rId14"/>
    <p:sldId id="508" r:id="rId15"/>
    <p:sldId id="493" r:id="rId16"/>
    <p:sldId id="509" r:id="rId17"/>
    <p:sldId id="495" r:id="rId18"/>
    <p:sldId id="424" r:id="rId19"/>
    <p:sldId id="499" r:id="rId20"/>
    <p:sldId id="507" r:id="rId21"/>
    <p:sldId id="500" r:id="rId22"/>
    <p:sldId id="501" r:id="rId23"/>
    <p:sldId id="502" r:id="rId24"/>
    <p:sldId id="503" r:id="rId25"/>
    <p:sldId id="504" r:id="rId26"/>
    <p:sldId id="505" r:id="rId27"/>
    <p:sldId id="506" r:id="rId2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C7E1"/>
    <a:srgbClr val="E0E9F4"/>
    <a:srgbClr val="88A9D2"/>
    <a:srgbClr val="3E6AA0"/>
    <a:srgbClr val="4A7DBA"/>
    <a:srgbClr val="2C4C72"/>
    <a:srgbClr val="F2F2F2"/>
    <a:srgbClr val="0A0571"/>
    <a:srgbClr val="033AA9"/>
    <a:srgbClr val="1C0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5" autoAdjust="0"/>
    <p:restoredTop sz="86475" autoAdjust="0"/>
  </p:normalViewPr>
  <p:slideViewPr>
    <p:cSldViewPr>
      <p:cViewPr varScale="1">
        <p:scale>
          <a:sx n="75" d="100"/>
          <a:sy n="75" d="100"/>
        </p:scale>
        <p:origin x="-196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</p:sldLst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30" d="100"/>
        <a:sy n="130" d="100"/>
      </p:scale>
      <p:origin x="0" y="39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denuga\AppData\Local\Microsoft\Windows\Temporary%20Internet%20Files\Content.Outlook\3YXJ51PO\Market%20Index-USI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651494066597382E-2"/>
          <c:y val="1.5058654373940456E-2"/>
          <c:w val="0.90704410270863789"/>
          <c:h val="0.8934832683237236"/>
        </c:manualLayout>
      </c:layout>
      <c:areaChart>
        <c:grouping val="stacked"/>
        <c:varyColors val="0"/>
        <c:ser>
          <c:idx val="0"/>
          <c:order val="0"/>
          <c:tx>
            <c:strRef>
              <c:f>Sheet1!$P$25</c:f>
              <c:strCache>
                <c:ptCount val="1"/>
                <c:pt idx="0">
                  <c:v>Demat Level (Bn)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73000"/>
              </a:schemeClr>
            </a:solidFill>
          </c:spPr>
          <c:cat>
            <c:numRef>
              <c:f>Sheet1!$O$26:$O$40</c:f>
              <c:numCache>
                <c:formatCode>mmm\-yy</c:formatCode>
                <c:ptCount val="1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</c:numCache>
            </c:numRef>
          </c:cat>
          <c:val>
            <c:numRef>
              <c:f>Sheet1!$P$26:$P$40</c:f>
              <c:numCache>
                <c:formatCode>General</c:formatCode>
                <c:ptCount val="15"/>
                <c:pt idx="0">
                  <c:v>2.21</c:v>
                </c:pt>
                <c:pt idx="1">
                  <c:v>2.23</c:v>
                </c:pt>
                <c:pt idx="2">
                  <c:v>2.3199999999999998</c:v>
                </c:pt>
                <c:pt idx="3">
                  <c:v>2.35</c:v>
                </c:pt>
                <c:pt idx="4">
                  <c:v>3.2</c:v>
                </c:pt>
                <c:pt idx="5">
                  <c:v>3.6</c:v>
                </c:pt>
                <c:pt idx="6">
                  <c:v>13.19</c:v>
                </c:pt>
                <c:pt idx="7">
                  <c:v>14.77</c:v>
                </c:pt>
                <c:pt idx="8">
                  <c:v>15.52</c:v>
                </c:pt>
                <c:pt idx="9">
                  <c:v>15.8</c:v>
                </c:pt>
                <c:pt idx="10">
                  <c:v>16.010000000000002</c:v>
                </c:pt>
                <c:pt idx="11">
                  <c:v>16.18</c:v>
                </c:pt>
                <c:pt idx="12">
                  <c:v>16.21</c:v>
                </c:pt>
                <c:pt idx="13">
                  <c:v>16.28</c:v>
                </c:pt>
                <c:pt idx="14">
                  <c:v>16.329999999999998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699200"/>
        <c:axId val="171700992"/>
      </c:areaChart>
      <c:lineChart>
        <c:grouping val="stacked"/>
        <c:varyColors val="0"/>
        <c:ser>
          <c:idx val="1"/>
          <c:order val="1"/>
          <c:tx>
            <c:strRef>
              <c:f>Sheet1!$Q$25</c:f>
              <c:strCache>
                <c:ptCount val="1"/>
                <c:pt idx="0">
                  <c:v>Demat %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Sheet1!$O$26:$O$40</c:f>
              <c:numCache>
                <c:formatCode>mmm\-yy</c:formatCode>
                <c:ptCount val="1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</c:numCache>
            </c:numRef>
          </c:cat>
          <c:val>
            <c:numRef>
              <c:f>Sheet1!$Q$26:$Q$40</c:f>
              <c:numCache>
                <c:formatCode>General</c:formatCode>
                <c:ptCount val="15"/>
                <c:pt idx="0">
                  <c:v>2.65</c:v>
                </c:pt>
                <c:pt idx="1">
                  <c:v>2.7</c:v>
                </c:pt>
                <c:pt idx="2">
                  <c:v>2.8</c:v>
                </c:pt>
                <c:pt idx="3">
                  <c:v>2.85</c:v>
                </c:pt>
                <c:pt idx="4">
                  <c:v>3.38</c:v>
                </c:pt>
                <c:pt idx="5">
                  <c:v>3.46</c:v>
                </c:pt>
                <c:pt idx="6">
                  <c:v>12.69</c:v>
                </c:pt>
                <c:pt idx="7">
                  <c:v>14.22</c:v>
                </c:pt>
                <c:pt idx="8">
                  <c:v>14.9</c:v>
                </c:pt>
                <c:pt idx="9">
                  <c:v>15.17</c:v>
                </c:pt>
                <c:pt idx="10">
                  <c:v>15.12</c:v>
                </c:pt>
                <c:pt idx="11">
                  <c:v>15.46</c:v>
                </c:pt>
                <c:pt idx="12">
                  <c:v>15.22</c:v>
                </c:pt>
                <c:pt idx="13">
                  <c:v>15</c:v>
                </c:pt>
                <c:pt idx="14">
                  <c:v>15.2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486080"/>
        <c:axId val="171702528"/>
      </c:lineChart>
      <c:dateAx>
        <c:axId val="1716992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71700992"/>
        <c:crosses val="autoZero"/>
        <c:auto val="1"/>
        <c:lblOffset val="100"/>
        <c:baseTimeUnit val="months"/>
      </c:dateAx>
      <c:valAx>
        <c:axId val="171700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699200"/>
        <c:crosses val="autoZero"/>
        <c:crossBetween val="between"/>
      </c:valAx>
      <c:valAx>
        <c:axId val="17170252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73486080"/>
        <c:crosses val="max"/>
        <c:crossBetween val="between"/>
      </c:valAx>
      <c:dateAx>
        <c:axId val="17348608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71702528"/>
        <c:crosses val="autoZero"/>
        <c:auto val="1"/>
        <c:lblOffset val="100"/>
        <c:baseTimeUnit val="months"/>
      </c:dateAx>
    </c:plotArea>
    <c:legend>
      <c:legendPos val="r"/>
      <c:layout>
        <c:manualLayout>
          <c:xMode val="edge"/>
          <c:yMode val="edge"/>
          <c:x val="3.8784078164726087E-2"/>
          <c:y val="0.13504143442743816"/>
          <c:w val="0.34824053033639252"/>
          <c:h val="0.11069077039527363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'[Market Index-USI2.xlsx]Sheet2'!$C$255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cat>
            <c:numRef>
              <c:f>'[Market Index-USI2.xlsx]Sheet2'!$B$256:$B$499</c:f>
              <c:numCache>
                <c:formatCode>dd\-mm</c:formatCode>
                <c:ptCount val="244"/>
                <c:pt idx="0">
                  <c:v>42095</c:v>
                </c:pt>
                <c:pt idx="1">
                  <c:v>42096</c:v>
                </c:pt>
                <c:pt idx="2">
                  <c:v>42101</c:v>
                </c:pt>
                <c:pt idx="3">
                  <c:v>42102</c:v>
                </c:pt>
                <c:pt idx="4">
                  <c:v>42103</c:v>
                </c:pt>
                <c:pt idx="5">
                  <c:v>42104</c:v>
                </c:pt>
                <c:pt idx="6">
                  <c:v>42107</c:v>
                </c:pt>
                <c:pt idx="7">
                  <c:v>42108</c:v>
                </c:pt>
                <c:pt idx="8">
                  <c:v>42109</c:v>
                </c:pt>
                <c:pt idx="9">
                  <c:v>42110</c:v>
                </c:pt>
                <c:pt idx="10">
                  <c:v>42111</c:v>
                </c:pt>
                <c:pt idx="11">
                  <c:v>42114</c:v>
                </c:pt>
                <c:pt idx="12">
                  <c:v>42117</c:v>
                </c:pt>
                <c:pt idx="13">
                  <c:v>42118</c:v>
                </c:pt>
                <c:pt idx="14">
                  <c:v>42122</c:v>
                </c:pt>
                <c:pt idx="15">
                  <c:v>42123</c:v>
                </c:pt>
                <c:pt idx="16">
                  <c:v>42124</c:v>
                </c:pt>
                <c:pt idx="17">
                  <c:v>42128</c:v>
                </c:pt>
                <c:pt idx="18">
                  <c:v>42129</c:v>
                </c:pt>
                <c:pt idx="19">
                  <c:v>42130</c:v>
                </c:pt>
                <c:pt idx="20">
                  <c:v>42131</c:v>
                </c:pt>
                <c:pt idx="21">
                  <c:v>42132</c:v>
                </c:pt>
                <c:pt idx="22">
                  <c:v>42135</c:v>
                </c:pt>
                <c:pt idx="23">
                  <c:v>42136</c:v>
                </c:pt>
                <c:pt idx="24">
                  <c:v>42137</c:v>
                </c:pt>
                <c:pt idx="25">
                  <c:v>42138</c:v>
                </c:pt>
                <c:pt idx="26">
                  <c:v>42139</c:v>
                </c:pt>
                <c:pt idx="27">
                  <c:v>42142</c:v>
                </c:pt>
                <c:pt idx="28">
                  <c:v>42143</c:v>
                </c:pt>
                <c:pt idx="29">
                  <c:v>42144</c:v>
                </c:pt>
                <c:pt idx="30">
                  <c:v>42145</c:v>
                </c:pt>
                <c:pt idx="31">
                  <c:v>42146</c:v>
                </c:pt>
                <c:pt idx="32">
                  <c:v>42149</c:v>
                </c:pt>
                <c:pt idx="33">
                  <c:v>42150</c:v>
                </c:pt>
                <c:pt idx="34">
                  <c:v>42151</c:v>
                </c:pt>
                <c:pt idx="35">
                  <c:v>42152</c:v>
                </c:pt>
                <c:pt idx="36">
                  <c:v>42156</c:v>
                </c:pt>
                <c:pt idx="37">
                  <c:v>42157</c:v>
                </c:pt>
                <c:pt idx="38">
                  <c:v>42158</c:v>
                </c:pt>
                <c:pt idx="39">
                  <c:v>42159</c:v>
                </c:pt>
                <c:pt idx="40">
                  <c:v>42160</c:v>
                </c:pt>
                <c:pt idx="41">
                  <c:v>42163</c:v>
                </c:pt>
                <c:pt idx="42">
                  <c:v>42164</c:v>
                </c:pt>
                <c:pt idx="43">
                  <c:v>42165</c:v>
                </c:pt>
                <c:pt idx="44">
                  <c:v>42166</c:v>
                </c:pt>
                <c:pt idx="45">
                  <c:v>42167</c:v>
                </c:pt>
                <c:pt idx="46">
                  <c:v>42170</c:v>
                </c:pt>
                <c:pt idx="47">
                  <c:v>42171</c:v>
                </c:pt>
                <c:pt idx="48">
                  <c:v>42172</c:v>
                </c:pt>
                <c:pt idx="49">
                  <c:v>42173</c:v>
                </c:pt>
                <c:pt idx="50">
                  <c:v>42174</c:v>
                </c:pt>
                <c:pt idx="51">
                  <c:v>42177</c:v>
                </c:pt>
                <c:pt idx="52">
                  <c:v>42178</c:v>
                </c:pt>
                <c:pt idx="53">
                  <c:v>42179</c:v>
                </c:pt>
                <c:pt idx="54">
                  <c:v>42180</c:v>
                </c:pt>
                <c:pt idx="55">
                  <c:v>42181</c:v>
                </c:pt>
                <c:pt idx="56">
                  <c:v>42184</c:v>
                </c:pt>
                <c:pt idx="57">
                  <c:v>42185</c:v>
                </c:pt>
                <c:pt idx="58">
                  <c:v>42186</c:v>
                </c:pt>
                <c:pt idx="59">
                  <c:v>42187</c:v>
                </c:pt>
                <c:pt idx="60">
                  <c:v>42188</c:v>
                </c:pt>
                <c:pt idx="61">
                  <c:v>42191</c:v>
                </c:pt>
                <c:pt idx="62">
                  <c:v>42192</c:v>
                </c:pt>
                <c:pt idx="63">
                  <c:v>42193</c:v>
                </c:pt>
                <c:pt idx="64">
                  <c:v>42194</c:v>
                </c:pt>
                <c:pt idx="65">
                  <c:v>42195</c:v>
                </c:pt>
                <c:pt idx="66">
                  <c:v>42198</c:v>
                </c:pt>
                <c:pt idx="67">
                  <c:v>42199</c:v>
                </c:pt>
                <c:pt idx="68">
                  <c:v>42200</c:v>
                </c:pt>
                <c:pt idx="69">
                  <c:v>42201</c:v>
                </c:pt>
                <c:pt idx="70">
                  <c:v>42206</c:v>
                </c:pt>
                <c:pt idx="71">
                  <c:v>42207</c:v>
                </c:pt>
                <c:pt idx="72">
                  <c:v>42208</c:v>
                </c:pt>
                <c:pt idx="73">
                  <c:v>42209</c:v>
                </c:pt>
                <c:pt idx="74">
                  <c:v>42212</c:v>
                </c:pt>
                <c:pt idx="75">
                  <c:v>42213</c:v>
                </c:pt>
                <c:pt idx="76">
                  <c:v>42214</c:v>
                </c:pt>
                <c:pt idx="77">
                  <c:v>42215</c:v>
                </c:pt>
                <c:pt idx="78">
                  <c:v>42216</c:v>
                </c:pt>
                <c:pt idx="79">
                  <c:v>42219</c:v>
                </c:pt>
                <c:pt idx="80">
                  <c:v>42220</c:v>
                </c:pt>
                <c:pt idx="81">
                  <c:v>42221</c:v>
                </c:pt>
                <c:pt idx="82">
                  <c:v>42222</c:v>
                </c:pt>
                <c:pt idx="83">
                  <c:v>42223</c:v>
                </c:pt>
                <c:pt idx="84">
                  <c:v>42226</c:v>
                </c:pt>
                <c:pt idx="85">
                  <c:v>42227</c:v>
                </c:pt>
                <c:pt idx="86">
                  <c:v>42228</c:v>
                </c:pt>
                <c:pt idx="87">
                  <c:v>42229</c:v>
                </c:pt>
                <c:pt idx="88">
                  <c:v>42230</c:v>
                </c:pt>
                <c:pt idx="89">
                  <c:v>42233</c:v>
                </c:pt>
                <c:pt idx="90">
                  <c:v>42234</c:v>
                </c:pt>
                <c:pt idx="91">
                  <c:v>42235</c:v>
                </c:pt>
                <c:pt idx="92">
                  <c:v>42236</c:v>
                </c:pt>
                <c:pt idx="93">
                  <c:v>42237</c:v>
                </c:pt>
                <c:pt idx="94">
                  <c:v>42240</c:v>
                </c:pt>
                <c:pt idx="95">
                  <c:v>42241</c:v>
                </c:pt>
                <c:pt idx="96">
                  <c:v>42242</c:v>
                </c:pt>
                <c:pt idx="97">
                  <c:v>42243</c:v>
                </c:pt>
                <c:pt idx="98">
                  <c:v>42247</c:v>
                </c:pt>
                <c:pt idx="99">
                  <c:v>42248</c:v>
                </c:pt>
                <c:pt idx="100">
                  <c:v>42249</c:v>
                </c:pt>
                <c:pt idx="101">
                  <c:v>42250</c:v>
                </c:pt>
                <c:pt idx="102">
                  <c:v>42251</c:v>
                </c:pt>
                <c:pt idx="103">
                  <c:v>42254</c:v>
                </c:pt>
                <c:pt idx="104">
                  <c:v>42255</c:v>
                </c:pt>
                <c:pt idx="105">
                  <c:v>42256</c:v>
                </c:pt>
                <c:pt idx="106">
                  <c:v>42257</c:v>
                </c:pt>
                <c:pt idx="107">
                  <c:v>42258</c:v>
                </c:pt>
                <c:pt idx="108">
                  <c:v>42261</c:v>
                </c:pt>
                <c:pt idx="109">
                  <c:v>42262</c:v>
                </c:pt>
                <c:pt idx="110">
                  <c:v>42263</c:v>
                </c:pt>
                <c:pt idx="111">
                  <c:v>42264</c:v>
                </c:pt>
                <c:pt idx="112">
                  <c:v>42265</c:v>
                </c:pt>
                <c:pt idx="113">
                  <c:v>42268</c:v>
                </c:pt>
                <c:pt idx="114">
                  <c:v>42269</c:v>
                </c:pt>
                <c:pt idx="115">
                  <c:v>42270</c:v>
                </c:pt>
                <c:pt idx="116">
                  <c:v>42275</c:v>
                </c:pt>
                <c:pt idx="117">
                  <c:v>42276</c:v>
                </c:pt>
                <c:pt idx="118">
                  <c:v>42277</c:v>
                </c:pt>
                <c:pt idx="119">
                  <c:v>42279</c:v>
                </c:pt>
                <c:pt idx="120">
                  <c:v>42280</c:v>
                </c:pt>
                <c:pt idx="121">
                  <c:v>42283</c:v>
                </c:pt>
                <c:pt idx="122">
                  <c:v>42284</c:v>
                </c:pt>
                <c:pt idx="123">
                  <c:v>42285</c:v>
                </c:pt>
                <c:pt idx="124">
                  <c:v>42286</c:v>
                </c:pt>
                <c:pt idx="125">
                  <c:v>42287</c:v>
                </c:pt>
                <c:pt idx="126">
                  <c:v>42290</c:v>
                </c:pt>
                <c:pt idx="127">
                  <c:v>42291</c:v>
                </c:pt>
                <c:pt idx="128">
                  <c:v>42292</c:v>
                </c:pt>
                <c:pt idx="129">
                  <c:v>42293</c:v>
                </c:pt>
                <c:pt idx="130">
                  <c:v>42296</c:v>
                </c:pt>
                <c:pt idx="131">
                  <c:v>42297</c:v>
                </c:pt>
                <c:pt idx="132">
                  <c:v>42298</c:v>
                </c:pt>
                <c:pt idx="133">
                  <c:v>42299</c:v>
                </c:pt>
                <c:pt idx="134">
                  <c:v>42300</c:v>
                </c:pt>
                <c:pt idx="135">
                  <c:v>42303</c:v>
                </c:pt>
                <c:pt idx="136">
                  <c:v>42304</c:v>
                </c:pt>
                <c:pt idx="137">
                  <c:v>42305</c:v>
                </c:pt>
                <c:pt idx="138">
                  <c:v>42306</c:v>
                </c:pt>
                <c:pt idx="139">
                  <c:v>42307</c:v>
                </c:pt>
                <c:pt idx="140">
                  <c:v>42310</c:v>
                </c:pt>
                <c:pt idx="141">
                  <c:v>42311</c:v>
                </c:pt>
                <c:pt idx="142">
                  <c:v>42312</c:v>
                </c:pt>
                <c:pt idx="143">
                  <c:v>42313</c:v>
                </c:pt>
                <c:pt idx="144">
                  <c:v>42314</c:v>
                </c:pt>
                <c:pt idx="145">
                  <c:v>42317</c:v>
                </c:pt>
                <c:pt idx="146">
                  <c:v>42318</c:v>
                </c:pt>
                <c:pt idx="147">
                  <c:v>42319</c:v>
                </c:pt>
                <c:pt idx="148">
                  <c:v>42320</c:v>
                </c:pt>
                <c:pt idx="149">
                  <c:v>42321</c:v>
                </c:pt>
                <c:pt idx="150">
                  <c:v>42324</c:v>
                </c:pt>
                <c:pt idx="151">
                  <c:v>42325</c:v>
                </c:pt>
                <c:pt idx="152">
                  <c:v>42326</c:v>
                </c:pt>
                <c:pt idx="153">
                  <c:v>42327</c:v>
                </c:pt>
                <c:pt idx="154">
                  <c:v>42328</c:v>
                </c:pt>
                <c:pt idx="155">
                  <c:v>42331</c:v>
                </c:pt>
                <c:pt idx="156">
                  <c:v>42332</c:v>
                </c:pt>
                <c:pt idx="157">
                  <c:v>42333</c:v>
                </c:pt>
                <c:pt idx="158">
                  <c:v>42334</c:v>
                </c:pt>
                <c:pt idx="159">
                  <c:v>42335</c:v>
                </c:pt>
                <c:pt idx="160">
                  <c:v>42338</c:v>
                </c:pt>
                <c:pt idx="161">
                  <c:v>42339</c:v>
                </c:pt>
                <c:pt idx="162">
                  <c:v>42340</c:v>
                </c:pt>
                <c:pt idx="163">
                  <c:v>42341</c:v>
                </c:pt>
                <c:pt idx="164">
                  <c:v>42342</c:v>
                </c:pt>
                <c:pt idx="165">
                  <c:v>42345</c:v>
                </c:pt>
                <c:pt idx="166">
                  <c:v>42346</c:v>
                </c:pt>
                <c:pt idx="167">
                  <c:v>42347</c:v>
                </c:pt>
                <c:pt idx="168">
                  <c:v>42348</c:v>
                </c:pt>
                <c:pt idx="169">
                  <c:v>42349</c:v>
                </c:pt>
                <c:pt idx="170">
                  <c:v>42352</c:v>
                </c:pt>
                <c:pt idx="171">
                  <c:v>42353</c:v>
                </c:pt>
                <c:pt idx="172">
                  <c:v>42354</c:v>
                </c:pt>
                <c:pt idx="173">
                  <c:v>42355</c:v>
                </c:pt>
                <c:pt idx="174">
                  <c:v>42356</c:v>
                </c:pt>
                <c:pt idx="175">
                  <c:v>42359</c:v>
                </c:pt>
                <c:pt idx="176">
                  <c:v>42360</c:v>
                </c:pt>
                <c:pt idx="177">
                  <c:v>42361</c:v>
                </c:pt>
                <c:pt idx="178">
                  <c:v>42367</c:v>
                </c:pt>
                <c:pt idx="179">
                  <c:v>42368</c:v>
                </c:pt>
                <c:pt idx="180">
                  <c:v>42369</c:v>
                </c:pt>
                <c:pt idx="181">
                  <c:v>42373</c:v>
                </c:pt>
                <c:pt idx="182">
                  <c:v>42374</c:v>
                </c:pt>
                <c:pt idx="183">
                  <c:v>42375</c:v>
                </c:pt>
                <c:pt idx="184">
                  <c:v>42376</c:v>
                </c:pt>
                <c:pt idx="185">
                  <c:v>42377</c:v>
                </c:pt>
                <c:pt idx="186">
                  <c:v>42380</c:v>
                </c:pt>
                <c:pt idx="187">
                  <c:v>42381</c:v>
                </c:pt>
                <c:pt idx="188">
                  <c:v>42382</c:v>
                </c:pt>
                <c:pt idx="189">
                  <c:v>42383</c:v>
                </c:pt>
                <c:pt idx="190">
                  <c:v>42384</c:v>
                </c:pt>
                <c:pt idx="191">
                  <c:v>42387</c:v>
                </c:pt>
                <c:pt idx="192">
                  <c:v>42388</c:v>
                </c:pt>
                <c:pt idx="193">
                  <c:v>42389</c:v>
                </c:pt>
                <c:pt idx="194">
                  <c:v>42390</c:v>
                </c:pt>
                <c:pt idx="195">
                  <c:v>42391</c:v>
                </c:pt>
                <c:pt idx="196">
                  <c:v>42394</c:v>
                </c:pt>
                <c:pt idx="197">
                  <c:v>42395</c:v>
                </c:pt>
                <c:pt idx="198">
                  <c:v>42396</c:v>
                </c:pt>
                <c:pt idx="199">
                  <c:v>42397</c:v>
                </c:pt>
                <c:pt idx="200">
                  <c:v>42398</c:v>
                </c:pt>
                <c:pt idx="201">
                  <c:v>42401</c:v>
                </c:pt>
                <c:pt idx="202">
                  <c:v>42402</c:v>
                </c:pt>
                <c:pt idx="203">
                  <c:v>42403</c:v>
                </c:pt>
                <c:pt idx="204">
                  <c:v>42404</c:v>
                </c:pt>
                <c:pt idx="205">
                  <c:v>42408</c:v>
                </c:pt>
                <c:pt idx="206">
                  <c:v>42409</c:v>
                </c:pt>
                <c:pt idx="207">
                  <c:v>42410</c:v>
                </c:pt>
                <c:pt idx="208">
                  <c:v>42411</c:v>
                </c:pt>
                <c:pt idx="209">
                  <c:v>42415</c:v>
                </c:pt>
                <c:pt idx="210">
                  <c:v>42416</c:v>
                </c:pt>
                <c:pt idx="211">
                  <c:v>42417</c:v>
                </c:pt>
                <c:pt idx="212">
                  <c:v>42418</c:v>
                </c:pt>
                <c:pt idx="213">
                  <c:v>42419</c:v>
                </c:pt>
                <c:pt idx="214">
                  <c:v>42422</c:v>
                </c:pt>
                <c:pt idx="215">
                  <c:v>42423</c:v>
                </c:pt>
                <c:pt idx="216">
                  <c:v>42424</c:v>
                </c:pt>
                <c:pt idx="217">
                  <c:v>42425</c:v>
                </c:pt>
                <c:pt idx="218">
                  <c:v>42426</c:v>
                </c:pt>
                <c:pt idx="219">
                  <c:v>42429</c:v>
                </c:pt>
                <c:pt idx="220">
                  <c:v>42430</c:v>
                </c:pt>
                <c:pt idx="221">
                  <c:v>42431</c:v>
                </c:pt>
                <c:pt idx="222">
                  <c:v>42432</c:v>
                </c:pt>
                <c:pt idx="223">
                  <c:v>42433</c:v>
                </c:pt>
                <c:pt idx="224">
                  <c:v>42436</c:v>
                </c:pt>
                <c:pt idx="225">
                  <c:v>42437</c:v>
                </c:pt>
                <c:pt idx="226">
                  <c:v>42438</c:v>
                </c:pt>
                <c:pt idx="227">
                  <c:v>42439</c:v>
                </c:pt>
                <c:pt idx="228">
                  <c:v>42440</c:v>
                </c:pt>
                <c:pt idx="229">
                  <c:v>42443</c:v>
                </c:pt>
                <c:pt idx="230">
                  <c:v>42444</c:v>
                </c:pt>
                <c:pt idx="231">
                  <c:v>42445</c:v>
                </c:pt>
                <c:pt idx="232">
                  <c:v>42446</c:v>
                </c:pt>
                <c:pt idx="233">
                  <c:v>42447</c:v>
                </c:pt>
                <c:pt idx="234">
                  <c:v>42450</c:v>
                </c:pt>
                <c:pt idx="235">
                  <c:v>42451</c:v>
                </c:pt>
                <c:pt idx="236">
                  <c:v>42452</c:v>
                </c:pt>
                <c:pt idx="237">
                  <c:v>42453</c:v>
                </c:pt>
                <c:pt idx="238">
                  <c:v>42458</c:v>
                </c:pt>
                <c:pt idx="239">
                  <c:v>42459</c:v>
                </c:pt>
                <c:pt idx="240">
                  <c:v>42460</c:v>
                </c:pt>
                <c:pt idx="241">
                  <c:v>42461</c:v>
                </c:pt>
                <c:pt idx="242">
                  <c:v>42464</c:v>
                </c:pt>
                <c:pt idx="243">
                  <c:v>42465</c:v>
                </c:pt>
              </c:numCache>
            </c:numRef>
          </c:cat>
          <c:val>
            <c:numRef>
              <c:f>'[Market Index-USI2.xlsx]Sheet2'!$C$256:$C$499</c:f>
              <c:numCache>
                <c:formatCode>0.00;[Red]0.00</c:formatCode>
                <c:ptCount val="244"/>
                <c:pt idx="0" formatCode="_(* #,##0.00_);_(* \(#,##0.00\);_(* &quot;-&quot;??_);_(@_)">
                  <c:v>1000</c:v>
                </c:pt>
                <c:pt idx="1">
                  <c:v>1000</c:v>
                </c:pt>
                <c:pt idx="2">
                  <c:v>1024.9003804165711</c:v>
                </c:pt>
                <c:pt idx="3">
                  <c:v>1024.9003804165711</c:v>
                </c:pt>
                <c:pt idx="4">
                  <c:v>1020.5834226268939</c:v>
                </c:pt>
                <c:pt idx="5">
                  <c:v>1019.168898241511</c:v>
                </c:pt>
                <c:pt idx="6">
                  <c:v>994.46808087201919</c:v>
                </c:pt>
                <c:pt idx="7">
                  <c:v>1002.7016866618497</c:v>
                </c:pt>
                <c:pt idx="8">
                  <c:v>994.46808087201919</c:v>
                </c:pt>
                <c:pt idx="9">
                  <c:v>994.46808087201919</c:v>
                </c:pt>
                <c:pt idx="10">
                  <c:v>994.46808087201919</c:v>
                </c:pt>
                <c:pt idx="11">
                  <c:v>994.19626071397863</c:v>
                </c:pt>
                <c:pt idx="12">
                  <c:v>990.82299317921468</c:v>
                </c:pt>
                <c:pt idx="13">
                  <c:v>990.82299317921468</c:v>
                </c:pt>
                <c:pt idx="14">
                  <c:v>990.82299317921468</c:v>
                </c:pt>
                <c:pt idx="15">
                  <c:v>994.19626071397863</c:v>
                </c:pt>
                <c:pt idx="16">
                  <c:v>1018.8970780834704</c:v>
                </c:pt>
                <c:pt idx="17">
                  <c:v>1003.0885549669955</c:v>
                </c:pt>
                <c:pt idx="18">
                  <c:v>923.60289664115635</c:v>
                </c:pt>
                <c:pt idx="19">
                  <c:v>914.71060238813936</c:v>
                </c:pt>
                <c:pt idx="20">
                  <c:v>926.73533922860292</c:v>
                </c:pt>
                <c:pt idx="21">
                  <c:v>926.73533922860292</c:v>
                </c:pt>
                <c:pt idx="22">
                  <c:v>934.96894501843349</c:v>
                </c:pt>
                <c:pt idx="23">
                  <c:v>937.31241427364398</c:v>
                </c:pt>
                <c:pt idx="24">
                  <c:v>920.59749671254951</c:v>
                </c:pt>
                <c:pt idx="25">
                  <c:v>935.58912627449797</c:v>
                </c:pt>
                <c:pt idx="26">
                  <c:v>936.41961025917681</c:v>
                </c:pt>
                <c:pt idx="27">
                  <c:v>937.78087766871909</c:v>
                </c:pt>
                <c:pt idx="28">
                  <c:v>951.01842850627986</c:v>
                </c:pt>
                <c:pt idx="29">
                  <c:v>961.65360641407608</c:v>
                </c:pt>
                <c:pt idx="30">
                  <c:v>955.20626079829015</c:v>
                </c:pt>
                <c:pt idx="31">
                  <c:v>937.54581226642199</c:v>
                </c:pt>
                <c:pt idx="32">
                  <c:v>921.32918509613478</c:v>
                </c:pt>
                <c:pt idx="33">
                  <c:v>908.60058959847902</c:v>
                </c:pt>
                <c:pt idx="34">
                  <c:v>908.60058959847902</c:v>
                </c:pt>
                <c:pt idx="35">
                  <c:v>908.52987109675746</c:v>
                </c:pt>
                <c:pt idx="36">
                  <c:v>903.01967061364417</c:v>
                </c:pt>
                <c:pt idx="37">
                  <c:v>916.51149860913279</c:v>
                </c:pt>
                <c:pt idx="38">
                  <c:v>954.893708528346</c:v>
                </c:pt>
                <c:pt idx="39">
                  <c:v>966.05955891418705</c:v>
                </c:pt>
                <c:pt idx="40">
                  <c:v>936.78298787703648</c:v>
                </c:pt>
                <c:pt idx="41">
                  <c:v>936.78298787703648</c:v>
                </c:pt>
                <c:pt idx="42">
                  <c:v>926.83986624535976</c:v>
                </c:pt>
                <c:pt idx="43">
                  <c:v>967.85843808804452</c:v>
                </c:pt>
                <c:pt idx="44">
                  <c:v>926.87221774687407</c:v>
                </c:pt>
                <c:pt idx="45">
                  <c:v>913.07495201356744</c:v>
                </c:pt>
                <c:pt idx="46">
                  <c:v>913.07495201356744</c:v>
                </c:pt>
                <c:pt idx="47">
                  <c:v>922.69623522429868</c:v>
                </c:pt>
                <c:pt idx="48">
                  <c:v>943.72685338899191</c:v>
                </c:pt>
                <c:pt idx="49">
                  <c:v>945.33580890702683</c:v>
                </c:pt>
                <c:pt idx="50">
                  <c:v>945.18570379339701</c:v>
                </c:pt>
                <c:pt idx="51">
                  <c:v>945.18570379339701</c:v>
                </c:pt>
                <c:pt idx="52">
                  <c:v>908.29114082625836</c:v>
                </c:pt>
                <c:pt idx="53">
                  <c:v>924.38069600660822</c:v>
                </c:pt>
                <c:pt idx="54">
                  <c:v>904.05510283071192</c:v>
                </c:pt>
                <c:pt idx="55">
                  <c:v>904.05510283071192</c:v>
                </c:pt>
                <c:pt idx="56">
                  <c:v>925.55828015980308</c:v>
                </c:pt>
                <c:pt idx="57">
                  <c:v>925.55828015980308</c:v>
                </c:pt>
                <c:pt idx="58">
                  <c:v>909.46872497945321</c:v>
                </c:pt>
                <c:pt idx="59">
                  <c:v>904.2876004523265</c:v>
                </c:pt>
                <c:pt idx="60">
                  <c:v>894.32211741981394</c:v>
                </c:pt>
                <c:pt idx="61">
                  <c:v>905.59014707419612</c:v>
                </c:pt>
                <c:pt idx="62">
                  <c:v>902.5299706985079</c:v>
                </c:pt>
                <c:pt idx="63">
                  <c:v>902.5299706985079</c:v>
                </c:pt>
                <c:pt idx="64">
                  <c:v>920.91713234336635</c:v>
                </c:pt>
                <c:pt idx="65">
                  <c:v>888.52752890840907</c:v>
                </c:pt>
                <c:pt idx="66">
                  <c:v>896.97911163441506</c:v>
                </c:pt>
                <c:pt idx="67">
                  <c:v>883.01541553774132</c:v>
                </c:pt>
                <c:pt idx="68">
                  <c:v>860.90587168093839</c:v>
                </c:pt>
                <c:pt idx="69">
                  <c:v>883.94764795461253</c:v>
                </c:pt>
                <c:pt idx="70">
                  <c:v>889.98123114678231</c:v>
                </c:pt>
                <c:pt idx="71">
                  <c:v>883.50017320512063</c:v>
                </c:pt>
                <c:pt idx="72">
                  <c:v>896.2145677045927</c:v>
                </c:pt>
                <c:pt idx="73">
                  <c:v>870.30421949779043</c:v>
                </c:pt>
                <c:pt idx="74">
                  <c:v>890.65356766644857</c:v>
                </c:pt>
                <c:pt idx="75">
                  <c:v>872.3826766146334</c:v>
                </c:pt>
                <c:pt idx="76">
                  <c:v>896.19762635452571</c:v>
                </c:pt>
                <c:pt idx="77">
                  <c:v>891.17313659202125</c:v>
                </c:pt>
                <c:pt idx="78">
                  <c:v>868.85205527022856</c:v>
                </c:pt>
                <c:pt idx="79">
                  <c:v>867.99870023442872</c:v>
                </c:pt>
                <c:pt idx="80">
                  <c:v>866.09079289883448</c:v>
                </c:pt>
                <c:pt idx="81">
                  <c:v>865.4891724710202</c:v>
                </c:pt>
                <c:pt idx="82">
                  <c:v>872.58975139054132</c:v>
                </c:pt>
                <c:pt idx="83">
                  <c:v>863.37886907279699</c:v>
                </c:pt>
                <c:pt idx="84">
                  <c:v>872.62674289426468</c:v>
                </c:pt>
                <c:pt idx="85">
                  <c:v>872.69009761484017</c:v>
                </c:pt>
                <c:pt idx="86">
                  <c:v>871.10758833751822</c:v>
                </c:pt>
                <c:pt idx="87">
                  <c:v>856.84533057610543</c:v>
                </c:pt>
                <c:pt idx="88">
                  <c:v>868.32823204711281</c:v>
                </c:pt>
                <c:pt idx="89">
                  <c:v>867.87460472126224</c:v>
                </c:pt>
                <c:pt idx="90">
                  <c:v>854.80351708410944</c:v>
                </c:pt>
                <c:pt idx="91">
                  <c:v>856.29827617190608</c:v>
                </c:pt>
                <c:pt idx="92">
                  <c:v>850.82522724168996</c:v>
                </c:pt>
                <c:pt idx="93">
                  <c:v>861.79012120656137</c:v>
                </c:pt>
                <c:pt idx="94">
                  <c:v>860.08768762713282</c:v>
                </c:pt>
                <c:pt idx="95">
                  <c:v>855.4353129181618</c:v>
                </c:pt>
                <c:pt idx="96">
                  <c:v>855.46827197372272</c:v>
                </c:pt>
                <c:pt idx="97">
                  <c:v>848.69486717472785</c:v>
                </c:pt>
                <c:pt idx="98">
                  <c:v>806.01481268343298</c:v>
                </c:pt>
                <c:pt idx="99">
                  <c:v>789.0188324545411</c:v>
                </c:pt>
                <c:pt idx="100">
                  <c:v>793.26451241744587</c:v>
                </c:pt>
                <c:pt idx="101">
                  <c:v>837.0536742683372</c:v>
                </c:pt>
                <c:pt idx="102">
                  <c:v>835.76731795117871</c:v>
                </c:pt>
                <c:pt idx="103">
                  <c:v>820.89157120224127</c:v>
                </c:pt>
                <c:pt idx="104">
                  <c:v>789.12990535713971</c:v>
                </c:pt>
                <c:pt idx="105">
                  <c:v>777.47897003740445</c:v>
                </c:pt>
                <c:pt idx="106">
                  <c:v>784.05235952425198</c:v>
                </c:pt>
                <c:pt idx="107">
                  <c:v>799.10607551899079</c:v>
                </c:pt>
                <c:pt idx="108">
                  <c:v>785.8296142247151</c:v>
                </c:pt>
                <c:pt idx="109">
                  <c:v>782.20167456123943</c:v>
                </c:pt>
                <c:pt idx="110">
                  <c:v>764.39108860584076</c:v>
                </c:pt>
                <c:pt idx="111">
                  <c:v>768.50874647126489</c:v>
                </c:pt>
                <c:pt idx="112">
                  <c:v>785.31783530181053</c:v>
                </c:pt>
                <c:pt idx="113">
                  <c:v>787.26588173295568</c:v>
                </c:pt>
                <c:pt idx="114">
                  <c:v>763.14259892040968</c:v>
                </c:pt>
                <c:pt idx="115">
                  <c:v>785.57364614729181</c:v>
                </c:pt>
                <c:pt idx="116">
                  <c:v>802.19009408579461</c:v>
                </c:pt>
                <c:pt idx="117">
                  <c:v>780.39403469952606</c:v>
                </c:pt>
                <c:pt idx="118">
                  <c:v>832.63438419152874</c:v>
                </c:pt>
                <c:pt idx="119">
                  <c:v>780.75858078002489</c:v>
                </c:pt>
                <c:pt idx="120">
                  <c:v>813.15323040732289</c:v>
                </c:pt>
                <c:pt idx="121">
                  <c:v>806.31791835071886</c:v>
                </c:pt>
                <c:pt idx="122">
                  <c:v>800.0034698002778</c:v>
                </c:pt>
                <c:pt idx="123">
                  <c:v>762.44247757238577</c:v>
                </c:pt>
                <c:pt idx="124">
                  <c:v>753.50718003270322</c:v>
                </c:pt>
                <c:pt idx="125">
                  <c:v>785.5865656447279</c:v>
                </c:pt>
                <c:pt idx="126">
                  <c:v>785.15559551366687</c:v>
                </c:pt>
                <c:pt idx="127">
                  <c:v>758.44836947121212</c:v>
                </c:pt>
                <c:pt idx="128">
                  <c:v>753.17578824426562</c:v>
                </c:pt>
                <c:pt idx="129">
                  <c:v>785.33752701359879</c:v>
                </c:pt>
                <c:pt idx="130">
                  <c:v>777.47073118638434</c:v>
                </c:pt>
                <c:pt idx="131">
                  <c:v>772.69551076698269</c:v>
                </c:pt>
                <c:pt idx="132">
                  <c:v>761.04179176822424</c:v>
                </c:pt>
                <c:pt idx="133">
                  <c:v>729.74755446505515</c:v>
                </c:pt>
                <c:pt idx="134">
                  <c:v>734.10050146677293</c:v>
                </c:pt>
                <c:pt idx="135">
                  <c:v>770.50803761147336</c:v>
                </c:pt>
                <c:pt idx="136">
                  <c:v>730.1186516511824</c:v>
                </c:pt>
                <c:pt idx="137">
                  <c:v>726.16990445964461</c:v>
                </c:pt>
                <c:pt idx="138">
                  <c:v>733.91681220751252</c:v>
                </c:pt>
                <c:pt idx="139">
                  <c:v>733.95795584490384</c:v>
                </c:pt>
                <c:pt idx="140">
                  <c:v>750.10054068565739</c:v>
                </c:pt>
                <c:pt idx="141">
                  <c:v>732.99602155564639</c:v>
                </c:pt>
                <c:pt idx="142">
                  <c:v>731.14985368917098</c:v>
                </c:pt>
                <c:pt idx="143">
                  <c:v>735.60491911069369</c:v>
                </c:pt>
                <c:pt idx="144">
                  <c:v>690.27969440240702</c:v>
                </c:pt>
                <c:pt idx="145">
                  <c:v>726.38475999178183</c:v>
                </c:pt>
                <c:pt idx="146">
                  <c:v>727.18532094718125</c:v>
                </c:pt>
                <c:pt idx="147">
                  <c:v>732.00018723012101</c:v>
                </c:pt>
                <c:pt idx="148">
                  <c:v>684.48537559031161</c:v>
                </c:pt>
                <c:pt idx="149">
                  <c:v>728.55452601690422</c:v>
                </c:pt>
                <c:pt idx="150">
                  <c:v>688.38451429400709</c:v>
                </c:pt>
                <c:pt idx="151">
                  <c:v>699.8108700354685</c:v>
                </c:pt>
                <c:pt idx="152">
                  <c:v>694.93124728924897</c:v>
                </c:pt>
                <c:pt idx="153">
                  <c:v>680.91635077314459</c:v>
                </c:pt>
                <c:pt idx="154">
                  <c:v>680.68195329680282</c:v>
                </c:pt>
                <c:pt idx="155">
                  <c:v>680.60951545963428</c:v>
                </c:pt>
                <c:pt idx="156">
                  <c:v>679.3475795218601</c:v>
                </c:pt>
                <c:pt idx="157">
                  <c:v>676.98017330871312</c:v>
                </c:pt>
                <c:pt idx="158">
                  <c:v>684.71395394644014</c:v>
                </c:pt>
                <c:pt idx="159">
                  <c:v>683.10146626607093</c:v>
                </c:pt>
                <c:pt idx="160">
                  <c:v>693.58666440527281</c:v>
                </c:pt>
                <c:pt idx="161">
                  <c:v>688.85934697917264</c:v>
                </c:pt>
                <c:pt idx="162">
                  <c:v>688.05362478298093</c:v>
                </c:pt>
                <c:pt idx="163">
                  <c:v>648.67979934180789</c:v>
                </c:pt>
                <c:pt idx="164">
                  <c:v>646.56115752812229</c:v>
                </c:pt>
                <c:pt idx="165">
                  <c:v>648.07729421624072</c:v>
                </c:pt>
                <c:pt idx="166">
                  <c:v>609.56037442132049</c:v>
                </c:pt>
                <c:pt idx="167">
                  <c:v>617.46841534628174</c:v>
                </c:pt>
                <c:pt idx="168">
                  <c:v>616.42790615259992</c:v>
                </c:pt>
                <c:pt idx="169">
                  <c:v>617.86787184321349</c:v>
                </c:pt>
                <c:pt idx="170">
                  <c:v>587.81731632836079</c:v>
                </c:pt>
                <c:pt idx="171">
                  <c:v>609.94513739079707</c:v>
                </c:pt>
                <c:pt idx="172">
                  <c:v>601.99301588347009</c:v>
                </c:pt>
                <c:pt idx="173">
                  <c:v>601.97719980162015</c:v>
                </c:pt>
                <c:pt idx="174">
                  <c:v>575.10567673860191</c:v>
                </c:pt>
                <c:pt idx="175" formatCode="_(* #,##0.00_);_(* \(#,##0.00\);_(* &quot;-&quot;??_);_(@_)">
                  <c:v>581.42110983497309</c:v>
                </c:pt>
                <c:pt idx="176" formatCode="_(* #,##0.00_);_(* \(#,##0.00\);_(* &quot;-&quot;??_);_(@_)">
                  <c:v>598.92660905157686</c:v>
                </c:pt>
                <c:pt idx="177" formatCode="_(* #,##0.00_);_(* \(#,##0.00\);_(* &quot;-&quot;??_);_(@_)">
                  <c:v>603.99065863490978</c:v>
                </c:pt>
                <c:pt idx="178" formatCode="_(* #,##0.00_);_(* \(#,##0.00\);_(* &quot;-&quot;??_);_(@_)">
                  <c:v>624.58319720396241</c:v>
                </c:pt>
                <c:pt idx="179" formatCode="_(* #,##0.00_);_(* \(#,##0.00\);_(* &quot;-&quot;??_);_(@_)">
                  <c:v>621.43105870784416</c:v>
                </c:pt>
                <c:pt idx="180" formatCode="_(* #,##0.00_);_(* \(#,##0.00\);_(* &quot;-&quot;??_);_(@_)">
                  <c:v>582.79291176149479</c:v>
                </c:pt>
                <c:pt idx="181" formatCode="_(* #,##0.00_);_(* \(#,##0.00\);_(* &quot;-&quot;??_);_(@_)">
                  <c:v>583.06879887445177</c:v>
                </c:pt>
                <c:pt idx="182" formatCode="_(* #,##0.00_);_(* \(#,##0.00\);_(* &quot;-&quot;??_);_(@_)">
                  <c:v>618.49682221827811</c:v>
                </c:pt>
                <c:pt idx="183" formatCode="_(* #,##0.00_);_(* \(#,##0.00\);_(* &quot;-&quot;??_);_(@_)">
                  <c:v>638.42508534918034</c:v>
                </c:pt>
                <c:pt idx="184" formatCode="_(* #,##0.00_);_(* \(#,##0.00\);_(* &quot;-&quot;??_);_(@_)">
                  <c:v>638.6556232375591</c:v>
                </c:pt>
                <c:pt idx="185" formatCode="_(* #,##0.00_);_(* \(#,##0.00\);_(* &quot;-&quot;??_);_(@_)">
                  <c:v>638.6556232375591</c:v>
                </c:pt>
                <c:pt idx="186" formatCode="_(* #,##0.00_);_(* \(#,##0.00\);_(* &quot;-&quot;??_);_(@_)">
                  <c:v>638.8579540696237</c:v>
                </c:pt>
                <c:pt idx="187" formatCode="_(* #,##0.00_);_(* \(#,##0.00\);_(* &quot;-&quot;??_);_(@_)">
                  <c:v>638.85795407124374</c:v>
                </c:pt>
                <c:pt idx="188" formatCode="_(* #,##0.00_);_(* \(#,##0.00\);_(* &quot;-&quot;??_);_(@_)">
                  <c:v>639.50593111386615</c:v>
                </c:pt>
                <c:pt idx="189" formatCode="_(* #,##0.00_);_(* \(#,##0.00\);_(* &quot;-&quot;??_);_(@_)">
                  <c:v>639.50593111548608</c:v>
                </c:pt>
                <c:pt idx="190" formatCode="_(* #,##0.00_);_(* \(#,##0.00\);_(* &quot;-&quot;??_);_(@_)">
                  <c:v>639.50593111548608</c:v>
                </c:pt>
                <c:pt idx="191" formatCode="_(* #,##0.00_);_(* \(#,##0.00\);_(* &quot;-&quot;??_);_(@_)">
                  <c:v>639.50593111548608</c:v>
                </c:pt>
                <c:pt idx="192" formatCode="_(* #,##0.00_);_(* \(#,##0.00\);_(* &quot;-&quot;??_);_(@_)">
                  <c:v>640.15390815810849</c:v>
                </c:pt>
                <c:pt idx="193" formatCode="_(* #,##0.00_);_(* \(#,##0.00\);_(* &quot;-&quot;??_);_(@_)">
                  <c:v>640.15390815810849</c:v>
                </c:pt>
                <c:pt idx="194" formatCode="_(* #,##0.00_);_(* \(#,##0.00\);_(* &quot;-&quot;??_);_(@_)">
                  <c:v>642.98880772666894</c:v>
                </c:pt>
                <c:pt idx="195" formatCode="_(* #,##0.00_);_(* \(#,##0.00\);_(* &quot;-&quot;??_);_(@_)">
                  <c:v>639.74892250545702</c:v>
                </c:pt>
                <c:pt idx="196" formatCode="_(* #,##0.00_);_(* \(#,##0.00\);_(* &quot;-&quot;??_);_(@_)">
                  <c:v>631.84088158013947</c:v>
                </c:pt>
                <c:pt idx="197" formatCode="_(* #,##0.00_);_(* \(#,##0.00\);_(* &quot;-&quot;??_);_(@_)">
                  <c:v>631.84088158013947</c:v>
                </c:pt>
                <c:pt idx="198" formatCode="_(* #,##0.00_);_(* \(#,##0.00\);_(* &quot;-&quot;??_);_(@_)">
                  <c:v>631.03091027483651</c:v>
                </c:pt>
                <c:pt idx="199" formatCode="_(* #,##0.00_);_(* \(#,##0.00\);_(* &quot;-&quot;??_);_(@_)">
                  <c:v>631.84055759197372</c:v>
                </c:pt>
                <c:pt idx="200" formatCode="_(* #,##0.00_);_(* \(#,##0.00\);_(* &quot;-&quot;??_);_(@_)">
                  <c:v>631.84055759197395</c:v>
                </c:pt>
                <c:pt idx="201" formatCode="_(* #,##0.00_);_(* \(#,##0.00\);_(* &quot;-&quot;??_);_(@_)">
                  <c:v>617.489830620563</c:v>
                </c:pt>
                <c:pt idx="202" formatCode="_(* #,##0.00_);_(* \(#,##0.00\);_(* &quot;-&quot;??_);_(@_)">
                  <c:v>604.76052745887</c:v>
                </c:pt>
                <c:pt idx="203" formatCode="_(* #,##0.00_);_(* \(#,##0.00\);_(* &quot;-&quot;??_);_(@_)">
                  <c:v>608.49204633866532</c:v>
                </c:pt>
                <c:pt idx="204" formatCode="_(* #,##0.00_);_(* \(#,##0.00\);_(* &quot;-&quot;??_);_(@_)">
                  <c:v>608.49204633866532</c:v>
                </c:pt>
                <c:pt idx="205" formatCode="_(* #,##0.00_);_(* \(#,##0.00\);_(* &quot;-&quot;??_);_(@_)">
                  <c:v>608.26426594651787</c:v>
                </c:pt>
                <c:pt idx="206" formatCode="_(* #,##0.00_);_(* \(#,##0.00\);_(* &quot;-&quot;??_);_(@_)">
                  <c:v>608.26426594811835</c:v>
                </c:pt>
                <c:pt idx="207" formatCode="_(* #,##0.00_);_(* \(#,##0.00\);_(* &quot;-&quot;??_);_(@_)">
                  <c:v>608.49204633866532</c:v>
                </c:pt>
                <c:pt idx="208" formatCode="_(* #,##0.00_);_(* \(#,##0.00\);_(* &quot;-&quot;??_);_(@_)">
                  <c:v>589.89603121896641</c:v>
                </c:pt>
                <c:pt idx="209" formatCode="_(* #,##0.00_);_(* \(#,##0.00\);_(* &quot;-&quot;??_);_(@_)">
                  <c:v>589.89603121896641</c:v>
                </c:pt>
                <c:pt idx="210" formatCode="_(* #,##0.00_);_(* \(#,##0.00\);_(* &quot;-&quot;??_);_(@_)">
                  <c:v>589.89603121896641</c:v>
                </c:pt>
                <c:pt idx="211" formatCode="_(* #,##0.00_);_(* \(#,##0.00\);_(* &quot;-&quot;??_);_(@_)">
                  <c:v>589.37626333548383</c:v>
                </c:pt>
                <c:pt idx="212" formatCode="_(* #,##0.00_);_(* \(#,##0.00\);_(* &quot;-&quot;??_);_(@_)">
                  <c:v>589.37626333548383</c:v>
                </c:pt>
                <c:pt idx="213" formatCode="_(* #,##0.00_);_(* \(#,##0.00\);_(* &quot;-&quot;??_);_(@_)">
                  <c:v>589.37626333548383</c:v>
                </c:pt>
                <c:pt idx="214" formatCode="_(* #,##0.00_);_(* \(#,##0.00\);_(* &quot;-&quot;??_);_(@_)">
                  <c:v>592.02705393218537</c:v>
                </c:pt>
                <c:pt idx="215" formatCode="_(* #,##0.00_);_(* \(#,##0.00\);_(* &quot;-&quot;??_);_(@_)">
                  <c:v>592.02705393218537</c:v>
                </c:pt>
                <c:pt idx="216" formatCode="_(* #,##0.00_);_(* \(#,##0.00\);_(* &quot;-&quot;??_);_(@_)">
                  <c:v>588.34575156102653</c:v>
                </c:pt>
                <c:pt idx="217" formatCode="_(* #,##0.00_);_(* \(#,##0.00\);_(* &quot;-&quot;??_);_(@_)">
                  <c:v>589.62620455969045</c:v>
                </c:pt>
                <c:pt idx="218" formatCode="_(* #,##0.00_);_(* \(#,##0.00\);_(* &quot;-&quot;??_);_(@_)">
                  <c:v>589.62620455969045</c:v>
                </c:pt>
                <c:pt idx="219" formatCode="_(* #,##0.00_);_(* \(#,##0.00\);_(* &quot;-&quot;??_);_(@_)">
                  <c:v>586.7860717775103</c:v>
                </c:pt>
                <c:pt idx="220" formatCode="_(* #,##0.00_);_(* \(#,##0.00\);_(* &quot;-&quot;??_);_(@_)">
                  <c:v>593.63490402356922</c:v>
                </c:pt>
                <c:pt idx="221" formatCode="_(* #,##0.00_);_(* \(#,##0.00\);_(* &quot;-&quot;??_);_(@_)">
                  <c:v>590.12776337815205</c:v>
                </c:pt>
                <c:pt idx="222" formatCode="_(* #,##0.00_);_(* \(#,##0.00\);_(* &quot;-&quot;??_);_(@_)">
                  <c:v>590.12776337815205</c:v>
                </c:pt>
                <c:pt idx="223" formatCode="_(* #,##0.00_);_(* \(#,##0.00\);_(* &quot;-&quot;??_);_(@_)">
                  <c:v>590.12776337815205</c:v>
                </c:pt>
                <c:pt idx="224" formatCode="_(* #,##0.00_);_(* \(#,##0.00\);_(* &quot;-&quot;??_);_(@_)">
                  <c:v>594.40098174746447</c:v>
                </c:pt>
                <c:pt idx="225" formatCode="_(* #,##0.00_);_(* \(#,##0.00\);_(* &quot;-&quot;??_);_(@_)">
                  <c:v>599.91768135935979</c:v>
                </c:pt>
                <c:pt idx="226" formatCode="_(* #,##0.00_);_(* \(#,##0.00\);_(* &quot;-&quot;??_);_(@_)">
                  <c:v>603.06666938584192</c:v>
                </c:pt>
                <c:pt idx="227" formatCode="_(* #,##0.00_);_(* \(#,##0.00\);_(* &quot;-&quot;??_);_(@_)">
                  <c:v>580.85509046670256</c:v>
                </c:pt>
                <c:pt idx="228" formatCode="_(* #,##0.00_);_(* \(#,##0.00\);_(* &quot;-&quot;??_);_(@_)">
                  <c:v>580.85509046670256</c:v>
                </c:pt>
                <c:pt idx="229" formatCode="_(* #,##0.00_);_(* \(#,##0.00\);_(* &quot;-&quot;??_);_(@_)">
                  <c:v>600.03614722562293</c:v>
                </c:pt>
                <c:pt idx="230" formatCode="_(* #,##0.00_);_(* \(#,##0.00\);_(* &quot;-&quot;??_);_(@_)">
                  <c:v>579.59337881551812</c:v>
                </c:pt>
                <c:pt idx="231" formatCode="_(* #,##0.00_);_(* \(#,##0.00\);_(* &quot;-&quot;??_);_(@_)">
                  <c:v>579.59337881551812</c:v>
                </c:pt>
                <c:pt idx="232" formatCode="_(* #,##0.00_);_(* \(#,##0.00\);_(* &quot;-&quot;??_);_(@_)">
                  <c:v>579.59337881551812</c:v>
                </c:pt>
                <c:pt idx="233" formatCode="_(* #,##0.00_);_(* \(#,##0.00\);_(* &quot;-&quot;??_);_(@_)">
                  <c:v>579.59337881551812</c:v>
                </c:pt>
                <c:pt idx="234" formatCode="_(* #,##0.00_);_(* \(#,##0.00\);_(* &quot;-&quot;??_);_(@_)">
                  <c:v>580.16715914389226</c:v>
                </c:pt>
                <c:pt idx="235" formatCode="_(* #,##0.00_);_(* \(#,##0.00\);_(* &quot;-&quot;??_);_(@_)">
                  <c:v>580.16715914389226</c:v>
                </c:pt>
                <c:pt idx="236" formatCode="_(* #,##0.00_);_(* \(#,##0.00\);_(* &quot;-&quot;??_);_(@_)">
                  <c:v>577.88912828611285</c:v>
                </c:pt>
                <c:pt idx="237" formatCode="_(* #,##0.00_);_(* \(#,##0.00\);_(* &quot;-&quot;??_);_(@_)">
                  <c:v>577.88912828611285</c:v>
                </c:pt>
                <c:pt idx="238" formatCode="_(* #,##0.00_);_(* \(#,##0.00\);_(* &quot;-&quot;??_);_(@_)">
                  <c:v>580.64414843176655</c:v>
                </c:pt>
                <c:pt idx="239" formatCode="_(* #,##0.00_);_(* \(#,##0.00\);_(* &quot;-&quot;??_);_(@_)">
                  <c:v>586.53464739493575</c:v>
                </c:pt>
                <c:pt idx="240" formatCode="_(* #,##0.00_);_(* \(#,##0.00\);_(* &quot;-&quot;??_);_(@_)">
                  <c:v>592.06223796400786</c:v>
                </c:pt>
                <c:pt idx="241" formatCode="_(* #,##0.00_);_(* \(#,##0.00\);_(* &quot;-&quot;??_);_(@_)">
                  <c:v>601.37434164462275</c:v>
                </c:pt>
                <c:pt idx="242" formatCode="_(* #,##0.00_);_(* \(#,##0.00\);_(* &quot;-&quot;??_);_(@_)">
                  <c:v>602.95410744659227</c:v>
                </c:pt>
                <c:pt idx="243" formatCode="General">
                  <c:v>602.95000000000005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3515520"/>
        <c:axId val="173517824"/>
      </c:areaChart>
      <c:dateAx>
        <c:axId val="173515520"/>
        <c:scaling>
          <c:orientation val="minMax"/>
        </c:scaling>
        <c:delete val="0"/>
        <c:axPos val="b"/>
        <c:numFmt formatCode="dd\-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517824"/>
        <c:crosses val="autoZero"/>
        <c:auto val="1"/>
        <c:lblOffset val="100"/>
        <c:baseTimeUnit val="days"/>
      </c:dateAx>
      <c:valAx>
        <c:axId val="173517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515520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Quarterly Trade Volume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158974919801692"/>
          <c:y val="0.11441095464547499"/>
          <c:w val="0.85841025080198308"/>
          <c:h val="0.74237308553580705"/>
        </c:manualLayout>
      </c:layout>
      <c:lineChart>
        <c:grouping val="standard"/>
        <c:varyColors val="0"/>
        <c:ser>
          <c:idx val="0"/>
          <c:order val="0"/>
          <c:cat>
            <c:strRef>
              <c:f>Sheet1!$M$17:$M$21</c:f>
              <c:strCache>
                <c:ptCount val="5"/>
                <c:pt idx="0">
                  <c:v>Q1 '15</c:v>
                </c:pt>
                <c:pt idx="1">
                  <c:v>Q2 '15</c:v>
                </c:pt>
                <c:pt idx="2">
                  <c:v>Q3 '15</c:v>
                </c:pt>
                <c:pt idx="3">
                  <c:v>Q4 '15</c:v>
                </c:pt>
                <c:pt idx="4">
                  <c:v>Q1 '16</c:v>
                </c:pt>
              </c:strCache>
            </c:strRef>
          </c:cat>
          <c:val>
            <c:numRef>
              <c:f>Sheet1!$N$17:$N$21</c:f>
              <c:numCache>
                <c:formatCode>#,##0.00</c:formatCode>
                <c:ptCount val="5"/>
                <c:pt idx="0">
                  <c:v>665333.18999999994</c:v>
                </c:pt>
                <c:pt idx="1">
                  <c:v>3398814.78</c:v>
                </c:pt>
                <c:pt idx="2">
                  <c:v>4501723.26</c:v>
                </c:pt>
                <c:pt idx="3" formatCode="#,##0">
                  <c:v>2377755</c:v>
                </c:pt>
                <c:pt idx="4" formatCode="#,##0">
                  <c:v>958662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405312"/>
        <c:axId val="171406848"/>
      </c:lineChart>
      <c:catAx>
        <c:axId val="1714053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1406848"/>
        <c:crosses val="autoZero"/>
        <c:auto val="1"/>
        <c:lblAlgn val="ctr"/>
        <c:lblOffset val="100"/>
        <c:noMultiLvlLbl val="0"/>
      </c:catAx>
      <c:valAx>
        <c:axId val="171406848"/>
        <c:scaling>
          <c:orientation val="minMax"/>
        </c:scaling>
        <c:delete val="1"/>
        <c:axPos val="l"/>
        <c:majorGridlines/>
        <c:numFmt formatCode="#,##0.00" sourceLinked="1"/>
        <c:majorTickMark val="none"/>
        <c:minorTickMark val="none"/>
        <c:tickLblPos val="nextTo"/>
        <c:crossAx val="1714053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t>08/04/2016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08/04/2016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</a:endParaRPr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 idx="429496729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9pPr>
          </a:lstStyle>
          <a:p>
            <a:pPr>
              <a:buFont typeface="Arial" charset="0"/>
              <a:buNone/>
            </a:pPr>
            <a:endParaRPr lang="en-GB" altLang="en-US" smtClean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9pPr>
          </a:lstStyle>
          <a:p>
            <a:pPr>
              <a:buFont typeface="Arial" charset="0"/>
              <a:buNone/>
            </a:pPr>
            <a:endParaRPr lang="en-GB" altLang="en-US" smtClean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9pPr>
          </a:lstStyle>
          <a:p>
            <a:pPr>
              <a:buFont typeface="Arial" charset="0"/>
              <a:buNone/>
            </a:pPr>
            <a:fld id="{F58672B0-AFD8-4650-A1B5-10988B7296E2}" type="slidenum">
              <a:rPr lang="en-GB" altLang="en-US" smtClean="0"/>
              <a:pPr>
                <a:buFont typeface="Arial" charset="0"/>
                <a:buNone/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F665A0-D76C-4116-8178-24570464E0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18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33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F0E86A-FB0E-48ED-A25B-54405F9BDC2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08/04/2016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3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08/04/2016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 smtClean="0"/>
              <a:t>C</a:t>
            </a:r>
            <a:r>
              <a:rPr lang="en-GB" noProof="0" dirty="0" smtClean="0"/>
              <a:t>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08/04/2016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94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947025" cy="5760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4A32B18-7855-4E53-8494-103F6358805B}" type="datetime4">
              <a:rPr lang="en-US" altLang="en-US"/>
              <a:pPr/>
              <a:t>April 8, 2016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5EBCCBD-E0DA-4846-8DBC-47711610C1CA}" type="slidenum">
              <a:rPr lang="en-US" altLang="zh-CN"/>
              <a:pPr/>
              <a:t>‹#›</a:t>
            </a:fld>
            <a:endParaRPr lang="en-U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67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08/04/2016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 smtClean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  <a:endParaRPr lang="en-GB" sz="1400" i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800" b="1" dirty="0" smtClean="0">
                <a:latin typeface="Century Gothic" panose="020B0502020202020204" pitchFamily="34" charset="0"/>
              </a:rPr>
              <a:t>CEO Interactive Session </a:t>
            </a:r>
            <a:br>
              <a:rPr lang="en-GB" sz="2800" b="1" dirty="0" smtClean="0">
                <a:latin typeface="Century Gothic" panose="020B0502020202020204" pitchFamily="34" charset="0"/>
              </a:rPr>
            </a:br>
            <a:r>
              <a:rPr lang="en-GB" sz="2800" b="1" dirty="0" smtClean="0">
                <a:latin typeface="Century Gothic" panose="020B0502020202020204" pitchFamily="34" charset="0"/>
              </a:rPr>
              <a:t>2</a:t>
            </a:r>
            <a:br>
              <a:rPr lang="en-GB" sz="2800" b="1" dirty="0" smtClean="0">
                <a:latin typeface="Century Gothic" panose="020B0502020202020204" pitchFamily="34" charset="0"/>
              </a:rPr>
            </a:br>
            <a:endParaRPr lang="en-GB" sz="2800" b="1" dirty="0">
              <a:latin typeface="Century Gothic" panose="020B0502020202020204" pitchFamily="34" charset="0"/>
            </a:endParaRP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600" dirty="0" smtClean="0">
                <a:solidFill>
                  <a:schemeClr val="tx1"/>
                </a:solidFill>
                <a:latin typeface="Book Antiqua" pitchFamily="18" charset="0"/>
              </a:rPr>
              <a:t>Lagos,</a:t>
            </a:r>
          </a:p>
          <a:p>
            <a:pPr algn="r"/>
            <a:fld id="{A2BBFE51-8645-4697-B94D-61054F497AB8}" type="datetime3">
              <a:rPr lang="en-GB" altLang="en-US" sz="1600" smtClean="0">
                <a:solidFill>
                  <a:schemeClr val="tx1"/>
                </a:solidFill>
                <a:latin typeface="Book Antiqua" pitchFamily="18" charset="0"/>
              </a:rPr>
              <a:pPr algn="r"/>
              <a:t>8 April, 2016</a:t>
            </a:fld>
            <a:endParaRPr lang="en-GB" altLang="en-US" sz="16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/>
              <a:t>Current Issues</a:t>
            </a:r>
            <a:endParaRPr lang="en-GB" cap="sm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A6CEA-F6B5-4353-BAB1-37927AC97B7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ASEA conference 2015 Excerpts </a:t>
            </a:r>
            <a:r>
              <a:rPr lang="en-GB" dirty="0" smtClean="0"/>
              <a:t>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1454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Active investors are looking for companies with growth potential in Africa. They see </a:t>
            </a:r>
            <a:r>
              <a:rPr lang="en-US" sz="2600" dirty="0" smtClean="0"/>
              <a:t>past macro </a:t>
            </a:r>
            <a:r>
              <a:rPr lang="en-US" sz="2600" dirty="0"/>
              <a:t>indicators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We are competing for investment funds with the rest of the world.  It is up to us to structure the right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Driving down markets for gain is counter intuitive. It drives down confidence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We must actively encourage transparency and good corporate </a:t>
            </a:r>
            <a:r>
              <a:rPr lang="en-US" sz="2600" dirty="0" smtClean="0"/>
              <a:t>governance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9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ASEA </a:t>
            </a:r>
            <a:r>
              <a:rPr lang="en-GB" dirty="0"/>
              <a:t>conference 2015 </a:t>
            </a:r>
            <a:r>
              <a:rPr lang="en-GB" dirty="0" smtClean="0"/>
              <a:t>Excerpts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more educated </a:t>
            </a:r>
            <a:r>
              <a:rPr lang="en-US" u="sng" dirty="0">
                <a:latin typeface="+mj-lt"/>
              </a:rPr>
              <a:t>all </a:t>
            </a:r>
            <a:r>
              <a:rPr lang="en-US" dirty="0">
                <a:latin typeface="+mj-lt"/>
              </a:rPr>
              <a:t>stakeholders are; the more vibrant the market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>
                <a:latin typeface="+mj-lt"/>
              </a:rPr>
              <a:t>If we harness the power of information and technology, we create a bigger picture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>
                <a:latin typeface="+mj-lt"/>
              </a:rPr>
              <a:t>Proprietary </a:t>
            </a:r>
            <a:r>
              <a:rPr lang="en-US" dirty="0">
                <a:latin typeface="+mj-lt"/>
              </a:rPr>
              <a:t>trading is critical in any emerging market provided operators have researched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>
                <a:latin typeface="+mj-lt"/>
              </a:rPr>
              <a:t>Derivatives </a:t>
            </a:r>
            <a:r>
              <a:rPr lang="en-US" dirty="0">
                <a:latin typeface="+mj-lt"/>
              </a:rPr>
              <a:t>is </a:t>
            </a:r>
            <a:r>
              <a:rPr lang="en-US" dirty="0" smtClean="0">
                <a:latin typeface="+mj-lt"/>
              </a:rPr>
              <a:t>now a catchphrase</a:t>
            </a:r>
            <a:r>
              <a:rPr lang="en-US" dirty="0">
                <a:latin typeface="+mj-lt"/>
              </a:rPr>
              <a:t>. Are we ready</a:t>
            </a:r>
            <a:r>
              <a:rPr lang="en-US" dirty="0" smtClean="0">
                <a:latin typeface="+mj-lt"/>
              </a:rPr>
              <a:t>?</a:t>
            </a:r>
            <a:endParaRPr lang="en-GB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0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Expansion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894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zh-CN" sz="4000" dirty="0" smtClean="0"/>
              <a:t>Private Equity (1)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Committees are active and working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Engaged SEC in the build process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Workshop and Market launch in Q2</a:t>
            </a:r>
            <a:endParaRPr lang="en-US" altLang="zh-CN" sz="4000" dirty="0" smtClean="0"/>
          </a:p>
          <a:p>
            <a:pPr>
              <a:spcBef>
                <a:spcPts val="600"/>
              </a:spcBef>
            </a:pPr>
            <a:r>
              <a:rPr lang="en-US" altLang="zh-CN" sz="4000" dirty="0" smtClean="0"/>
              <a:t>Market Making (7)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Rules now approved by SEC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Rules loaded onto website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dirty="0" smtClean="0"/>
              <a:t>Now open for registration</a:t>
            </a:r>
            <a:endParaRPr lang="en-US" altLang="zh-CN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Linked Notes(8)</a:t>
            </a:r>
          </a:p>
          <a:p>
            <a:pPr lvl="1"/>
            <a:r>
              <a:rPr lang="en-US" sz="2800" dirty="0"/>
              <a:t>Guidelines Approved by SEC and on website</a:t>
            </a:r>
          </a:p>
          <a:p>
            <a:pPr lvl="1"/>
            <a:r>
              <a:rPr lang="en-US" sz="2800" dirty="0"/>
              <a:t>Open to structure</a:t>
            </a:r>
          </a:p>
          <a:p>
            <a:r>
              <a:rPr lang="en-US" sz="3600" dirty="0"/>
              <a:t>Crowd funding</a:t>
            </a:r>
          </a:p>
          <a:p>
            <a:pPr lvl="1"/>
            <a:r>
              <a:rPr lang="en-US" sz="2800" dirty="0"/>
              <a:t>Rules submitted to SEC for approval</a:t>
            </a:r>
          </a:p>
          <a:p>
            <a:pPr lvl="1"/>
            <a:r>
              <a:rPr lang="en-US" sz="2800" dirty="0"/>
              <a:t>May require waiver of ISA segment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3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Enhancement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89451"/>
          </a:xfrm>
        </p:spPr>
        <p:txBody>
          <a:bodyPr>
            <a:noAutofit/>
          </a:bodyPr>
          <a:lstStyle/>
          <a:p>
            <a:r>
              <a:rPr lang="en-GB" sz="3600" dirty="0" smtClean="0"/>
              <a:t>Pricing (2&amp;3)</a:t>
            </a:r>
          </a:p>
          <a:p>
            <a:pPr lvl="1"/>
            <a:r>
              <a:rPr lang="en-GB" sz="2800" dirty="0" smtClean="0"/>
              <a:t>Is the price band of 10% per day appropriate?</a:t>
            </a:r>
          </a:p>
          <a:p>
            <a:pPr lvl="1"/>
            <a:r>
              <a:rPr lang="en-GB" sz="2800" dirty="0" smtClean="0"/>
              <a:t>Should minimum 50,000 units apply to all?</a:t>
            </a:r>
          </a:p>
          <a:p>
            <a:r>
              <a:rPr lang="en-GB" sz="3600" dirty="0" smtClean="0"/>
              <a:t>Information is critical (4)</a:t>
            </a:r>
          </a:p>
          <a:p>
            <a:pPr lvl="1"/>
            <a:r>
              <a:rPr lang="en-GB" sz="2800" dirty="0"/>
              <a:t>A</a:t>
            </a:r>
            <a:r>
              <a:rPr lang="en-GB" sz="2800" dirty="0" smtClean="0"/>
              <a:t>nalyst calls poorly attended (20%)</a:t>
            </a:r>
          </a:p>
          <a:p>
            <a:pPr lvl="1"/>
            <a:r>
              <a:rPr lang="en-GB" sz="2800" dirty="0" smtClean="0"/>
              <a:t>Last analyst call is a disincentive to others</a:t>
            </a:r>
          </a:p>
          <a:p>
            <a:pPr lvl="1"/>
            <a:r>
              <a:rPr lang="en-GB" sz="2800" dirty="0" smtClean="0"/>
              <a:t>Analysis of top 40 only  is an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 on Data issue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Website </a:t>
            </a:r>
            <a:r>
              <a:rPr lang="en-GB" sz="3200" dirty="0"/>
              <a:t>data portal to open in Q2</a:t>
            </a:r>
          </a:p>
          <a:p>
            <a:r>
              <a:rPr lang="en-GB" sz="3200" dirty="0"/>
              <a:t>Agreements being signed with </a:t>
            </a:r>
            <a:r>
              <a:rPr lang="en-GB" sz="3200" dirty="0" err="1"/>
              <a:t>Asoko</a:t>
            </a:r>
            <a:r>
              <a:rPr lang="en-GB" sz="3200" dirty="0"/>
              <a:t>, Bloomberg, Reuters</a:t>
            </a:r>
          </a:p>
          <a:p>
            <a:r>
              <a:rPr lang="en-GB" sz="3200" dirty="0" smtClean="0"/>
              <a:t>NASD occupies Page </a:t>
            </a:r>
            <a:r>
              <a:rPr lang="en-GB" sz="3200" dirty="0"/>
              <a:t>37 of </a:t>
            </a:r>
            <a:r>
              <a:rPr lang="en-GB" sz="3200" i="1" dirty="0" err="1" smtClean="0"/>
              <a:t>Businessday</a:t>
            </a:r>
            <a:endParaRPr lang="en-GB" sz="2400" dirty="0"/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28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Enhancement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Registered Securities</a:t>
            </a:r>
          </a:p>
          <a:p>
            <a:pPr lvl="1"/>
            <a:r>
              <a:rPr lang="en-GB" sz="2800" dirty="0"/>
              <a:t>List is on website</a:t>
            </a:r>
          </a:p>
          <a:p>
            <a:pPr lvl="1"/>
            <a:r>
              <a:rPr lang="en-GB" sz="2800" dirty="0"/>
              <a:t>Opportunity to bring 100 </a:t>
            </a:r>
            <a:r>
              <a:rPr lang="en-GB" sz="2800" dirty="0" smtClean="0"/>
              <a:t>companies</a:t>
            </a:r>
          </a:p>
          <a:p>
            <a:r>
              <a:rPr lang="en-US" sz="3600" dirty="0"/>
              <a:t>Certificates sold without effecting changes in Registrars’ record</a:t>
            </a:r>
          </a:p>
          <a:p>
            <a:pPr lvl="1"/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9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0D2-D310-4C9A-A700-5F4129FF360A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146675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Various training programs are </a:t>
            </a:r>
            <a:r>
              <a:rPr lang="en-US" altLang="en-US" sz="3200" dirty="0"/>
              <a:t>available (5)</a:t>
            </a:r>
            <a:endParaRPr lang="en-US" altLang="en-US" sz="3200" dirty="0" smtClean="0"/>
          </a:p>
          <a:p>
            <a:pPr lvl="1"/>
            <a:r>
              <a:rPr lang="en-US" altLang="en-US" sz="2400" dirty="0" smtClean="0"/>
              <a:t>Agusto &amp; Co program on valuation / analysis</a:t>
            </a:r>
          </a:p>
          <a:p>
            <a:pPr lvl="1"/>
            <a:r>
              <a:rPr lang="en-US" altLang="en-US" sz="2400" dirty="0" smtClean="0"/>
              <a:t>Compliance and operations</a:t>
            </a:r>
          </a:p>
          <a:p>
            <a:r>
              <a:rPr lang="en-US" altLang="en-US" sz="3200" dirty="0" smtClean="0"/>
              <a:t>AGM of NASD – 6 May 2016</a:t>
            </a:r>
          </a:p>
          <a:p>
            <a:r>
              <a:rPr lang="en-US" altLang="en-US" sz="3200" dirty="0" smtClean="0"/>
              <a:t>Workshop on PE initiative</a:t>
            </a:r>
          </a:p>
          <a:p>
            <a:r>
              <a:rPr lang="en-US" altLang="en-US" sz="3200" dirty="0" smtClean="0"/>
              <a:t>Increase in Dematerialisation</a:t>
            </a:r>
          </a:p>
          <a:p>
            <a:endParaRPr lang="en-US" alt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Expectations for Q2 ‘16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9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Pricing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64084"/>
              </p:ext>
            </p:extLst>
          </p:nvPr>
        </p:nvGraphicFramePr>
        <p:xfrm>
          <a:off x="467544" y="1196752"/>
          <a:ext cx="8352928" cy="321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Next Steps</a:t>
                      </a:r>
                      <a:endParaRPr lang="en-US" sz="2400" dirty="0"/>
                    </a:p>
                  </a:txBody>
                  <a:tcPr/>
                </a:tc>
              </a:tr>
              <a:tr h="119898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Introduction</a:t>
                      </a:r>
                      <a:r>
                        <a:rPr lang="en-US" sz="2400" baseline="0" dirty="0" smtClean="0"/>
                        <a:t> of price band (+/- 10%)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Participating</a:t>
                      </a:r>
                      <a:r>
                        <a:rPr lang="en-US" sz="2400" baseline="0" dirty="0" smtClean="0"/>
                        <a:t> Institutions’ perspective?</a:t>
                      </a:r>
                      <a:endParaRPr lang="en-US" sz="2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Introduction of minimum volume of</a:t>
                      </a:r>
                      <a:r>
                        <a:rPr lang="en-US" sz="2400" baseline="0" dirty="0" smtClean="0"/>
                        <a:t> 50,000 units across board to move price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722313" y="4406900"/>
            <a:ext cx="7772400" cy="1362075"/>
          </a:xfrm>
          <a:ln/>
        </p:spPr>
        <p:txBody>
          <a:bodyPr anchor="t"/>
          <a:lstStyle/>
          <a:p>
            <a:pPr algn="l"/>
            <a:r>
              <a:rPr lang="en-US" altLang="en-US" sz="4000" b="1" dirty="0" smtClean="0"/>
              <a:t>Market Report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B38A6CEA-F6B5-4353-BAB1-37927AC97B73}" type="slidenum">
              <a:rPr lang="en-GB" smtClean="0"/>
              <a:pPr algn="r"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9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/>
              <a:t>Summary of Issues</a:t>
            </a:r>
            <a:endParaRPr lang="en-GB" cap="sm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A6CEA-F6B5-4353-BAB1-37927AC97B7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4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Legacy Issues on </a:t>
            </a:r>
            <a:r>
              <a:rPr lang="en-GB" dirty="0" err="1" smtClean="0"/>
              <a:t>Certi</a:t>
            </a:r>
            <a:r>
              <a:rPr lang="en-US" dirty="0" err="1" smtClean="0"/>
              <a:t>ficates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589591"/>
              </p:ext>
            </p:extLst>
          </p:nvPr>
        </p:nvGraphicFramePr>
        <p:xfrm>
          <a:off x="611560" y="1397000"/>
          <a:ext cx="7992888" cy="404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5060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Next Steps</a:t>
                      </a:r>
                      <a:endParaRPr lang="en-US" sz="2400" dirty="0"/>
                    </a:p>
                  </a:txBody>
                  <a:tcPr/>
                </a:tc>
              </a:tr>
              <a:tr h="13156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Certificates</a:t>
                      </a:r>
                      <a:r>
                        <a:rPr lang="en-US" sz="2400" baseline="0" dirty="0" smtClean="0"/>
                        <a:t> sold without effecting changes in Registrars’ record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How long should this be accommodated?</a:t>
                      </a:r>
                      <a:endParaRPr lang="en-US" sz="2400" dirty="0"/>
                    </a:p>
                  </a:txBody>
                  <a:tcPr/>
                </a:tc>
              </a:tr>
              <a:tr h="5060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17204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additional documentations should be required to effect sale on platform?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8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438280" cy="561975"/>
          </a:xfrm>
        </p:spPr>
        <p:txBody>
          <a:bodyPr/>
          <a:lstStyle/>
          <a:p>
            <a:r>
              <a:rPr lang="en-US" dirty="0" smtClean="0"/>
              <a:t>Absence of NASD Market Data on PI Website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3870"/>
              </p:ext>
            </p:extLst>
          </p:nvPr>
        </p:nvGraphicFramePr>
        <p:xfrm>
          <a:off x="611560" y="1397000"/>
          <a:ext cx="7992888" cy="4287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5060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Next Steps</a:t>
                      </a:r>
                      <a:endParaRPr lang="en-US" sz="2400" dirty="0"/>
                    </a:p>
                  </a:txBody>
                  <a:tcPr/>
                </a:tc>
              </a:tr>
              <a:tr h="1315673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Only few participating institutions have NASD market data on their website or affiliates itself with the market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timelines should be given for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regularisation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60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17204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assistance do you require from NASD to achieve this?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6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Making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36146"/>
              </p:ext>
            </p:extLst>
          </p:nvPr>
        </p:nvGraphicFramePr>
        <p:xfrm>
          <a:off x="539552" y="1397000"/>
          <a:ext cx="820891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Next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SEC approved market making initiative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Application form available on NASD</a:t>
                      </a:r>
                      <a:r>
                        <a:rPr lang="en-US" sz="2400" baseline="0" dirty="0" smtClean="0"/>
                        <a:t> website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Participating</a:t>
                      </a:r>
                      <a:r>
                        <a:rPr lang="en-US" sz="2400" baseline="0" dirty="0" smtClean="0"/>
                        <a:t>  Institutions’ perspective?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2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Turnout During Analyst Calls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998100"/>
              </p:ext>
            </p:extLst>
          </p:nvPr>
        </p:nvGraphicFramePr>
        <p:xfrm>
          <a:off x="539552" y="1397000"/>
          <a:ext cx="820891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Next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 low participation of member firms during Analyst calls relative to the total number of registered firms</a:t>
                      </a:r>
                      <a:endParaRPr lang="en-US" sz="2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receiving our invitations?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</a:t>
                      </a:r>
                      <a:r>
                        <a:rPr lang="en-US" sz="2400" baseline="0" dirty="0" smtClean="0"/>
                        <a:t> can we do better to improve turnout and participation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5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Companies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34677"/>
              </p:ext>
            </p:extLst>
          </p:nvPr>
        </p:nvGraphicFramePr>
        <p:xfrm>
          <a:off x="539552" y="1397000"/>
          <a:ext cx="820891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Next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 of Eligible securities now available on NASD website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Brokers to download new list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Participating</a:t>
                      </a:r>
                      <a:r>
                        <a:rPr lang="en-US" sz="2400" baseline="0" dirty="0" smtClean="0"/>
                        <a:t>  Institutions’ perspective?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 On NASD Website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52638"/>
              </p:ext>
            </p:extLst>
          </p:nvPr>
        </p:nvGraphicFramePr>
        <p:xfrm>
          <a:off x="539552" y="1397000"/>
          <a:ext cx="8208912" cy="385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Issue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 Next</a:t>
                      </a:r>
                      <a:endParaRPr lang="en-US" sz="2400" dirty="0"/>
                    </a:p>
                  </a:txBody>
                  <a:tcPr/>
                </a:tc>
              </a:tr>
              <a:tr h="1286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Available space for advertisement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website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Interested 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firms should reach out to us via info@nasdng.com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Available</a:t>
                      </a:r>
                      <a:r>
                        <a:rPr lang="en-US" sz="2400" baseline="0" dirty="0" smtClean="0"/>
                        <a:t> space on NASD permanent half page in Business Day newspaper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Any </a:t>
                      </a:r>
                      <a:r>
                        <a:rPr lang="en-US" sz="2400" baseline="0" dirty="0" smtClean="0"/>
                        <a:t>constraints ? </a:t>
                      </a:r>
                      <a:endParaRPr lang="en-US" sz="2400" dirty="0"/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29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A.O.B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other burning issues?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in Numbers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574393"/>
              </p:ext>
            </p:extLst>
          </p:nvPr>
        </p:nvGraphicFramePr>
        <p:xfrm>
          <a:off x="395288" y="908050"/>
          <a:ext cx="8137152" cy="547327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411928"/>
                <a:gridCol w="2725224"/>
              </a:tblGrid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Admitted Securities</a:t>
                      </a:r>
                      <a:endParaRPr lang="en-GB" sz="2400" b="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26</a:t>
                      </a:r>
                      <a:endParaRPr lang="en-GB" sz="2400" b="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Total Share Capital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  </a:t>
                      </a:r>
                      <a:r>
                        <a:rPr lang="en-GB" sz="2400" dirty="0" smtClean="0">
                          <a:effectLst/>
                        </a:rPr>
                        <a:t>107 </a:t>
                      </a:r>
                      <a:r>
                        <a:rPr lang="en-GB" sz="2400" dirty="0">
                          <a:effectLst/>
                        </a:rPr>
                        <a:t>billion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Volume dematerialised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    </a:t>
                      </a:r>
                      <a:r>
                        <a:rPr lang="en-GB" sz="2400" dirty="0" smtClean="0">
                          <a:effectLst/>
                        </a:rPr>
                        <a:t>16.33 </a:t>
                      </a:r>
                      <a:r>
                        <a:rPr lang="en-GB" sz="2400" dirty="0">
                          <a:effectLst/>
                        </a:rPr>
                        <a:t>billion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Dematerialised Percent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15.20%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effectLst/>
                        </a:rPr>
                        <a:t>Operating / Registered </a:t>
                      </a:r>
                      <a:r>
                        <a:rPr lang="en-GB" sz="2400" dirty="0">
                          <a:effectLst/>
                        </a:rPr>
                        <a:t>Brokers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  /  200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effectLst/>
                        </a:rPr>
                        <a:t>Operating /Registered  Firms 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 /  107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Volume of </a:t>
                      </a:r>
                      <a:r>
                        <a:rPr lang="en-GB" sz="2400" dirty="0" smtClean="0">
                          <a:effectLst/>
                        </a:rPr>
                        <a:t>trades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144 </a:t>
                      </a:r>
                      <a:r>
                        <a:rPr lang="en-GB" sz="2400" dirty="0">
                          <a:effectLst/>
                        </a:rPr>
                        <a:t>million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Number of </a:t>
                      </a:r>
                      <a:r>
                        <a:rPr lang="en-GB" sz="2400" dirty="0" smtClean="0">
                          <a:effectLst/>
                        </a:rPr>
                        <a:t>trades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648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Value </a:t>
                      </a:r>
                      <a:r>
                        <a:rPr lang="en-GB" sz="2400" dirty="0" smtClean="0">
                          <a:effectLst/>
                        </a:rPr>
                        <a:t>traded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</a:t>
                      </a:r>
                      <a:r>
                        <a:rPr lang="en-GB" sz="2400" dirty="0" smtClean="0">
                          <a:effectLst/>
                        </a:rPr>
                        <a:t>₦959 </a:t>
                      </a:r>
                      <a:r>
                        <a:rPr lang="en-GB" sz="2400" dirty="0">
                          <a:effectLst/>
                        </a:rPr>
                        <a:t>million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1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Calibri" pitchFamily="34" charset="0"/>
              <a:buChar char="‒"/>
              <a:defRPr sz="2000">
                <a:solidFill>
                  <a:srgbClr val="3B07CF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SimSun" pitchFamily="2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fld id="{A494C739-CEF2-417A-98B2-E0727B04F443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 typeface="Arial" charset="0"/>
                <a:buNone/>
              </a:pPr>
              <a:t>4</a:t>
            </a:fld>
            <a:endParaRPr lang="en-GB" altLang="en-US" sz="1200" smtClean="0">
              <a:solidFill>
                <a:srgbClr val="898989"/>
              </a:solidFill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257425" y="2693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Calibri" pitchFamily="34" charset="0"/>
              <a:buChar char="‒"/>
              <a:defRPr sz="2000">
                <a:solidFill>
                  <a:srgbClr val="3B07CF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SimSun" pitchFamily="2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  <a:cs typeface="Arial" charset="0"/>
              <a:sym typeface="Arial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156190"/>
              </p:ext>
            </p:extLst>
          </p:nvPr>
        </p:nvGraphicFramePr>
        <p:xfrm>
          <a:off x="468313" y="960395"/>
          <a:ext cx="7920111" cy="534892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191406"/>
                <a:gridCol w="1728705"/>
              </a:tblGrid>
              <a:tr h="604562">
                <a:tc>
                  <a:txBody>
                    <a:bodyPr/>
                    <a:lstStyle/>
                    <a:p>
                      <a:pPr algn="l" fontAlgn="t"/>
                      <a:r>
                        <a:rPr lang="en-GB" sz="2800" u="none" strike="noStrike" dirty="0" smtClean="0">
                          <a:effectLst/>
                        </a:rPr>
                        <a:t>Description </a:t>
                      </a:r>
                      <a:endParaRPr lang="en-GB" sz="2800" b="1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800" u="none" strike="noStrike" dirty="0" smtClean="0">
                          <a:effectLst/>
                        </a:rPr>
                        <a:t>Amount </a:t>
                      </a:r>
                      <a:endParaRPr lang="en-GB" sz="2800" b="1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Total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Trade Value (₦ million)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958.66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Total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Trade Volume (million units)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143.98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Total Deal Count 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 smtClean="0">
                          <a:effectLst/>
                        </a:rPr>
                        <a:t>648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Average Daily Value (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₦ million)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₦1.48</a:t>
                      </a:r>
                      <a:endParaRPr lang="en-US" sz="2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b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Average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Daily Volume </a:t>
                      </a:r>
                      <a:r>
                        <a:rPr lang="en-GB" sz="2800" u="none" strike="noStrike" dirty="0" smtClean="0">
                          <a:effectLst/>
                        </a:rPr>
                        <a:t>(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million)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 smtClean="0">
                          <a:effectLst/>
                        </a:rPr>
                        <a:t>0.22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512427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Average Deal Count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 smtClean="0">
                          <a:effectLst/>
                        </a:rPr>
                        <a:t>11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Days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consecutive trade 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(March 2016)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604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u="none" strike="noStrike" dirty="0" smtClean="0">
                          <a:effectLst/>
                        </a:rPr>
                        <a:t>Dematerialisation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level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 smtClean="0">
                          <a:effectLst/>
                        </a:rPr>
                        <a:t>15.20%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sp>
        <p:nvSpPr>
          <p:cNvPr id="924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Q1 ’16  Trade Metrics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7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Quarterly trade information 2015 to date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005618"/>
              </p:ext>
            </p:extLst>
          </p:nvPr>
        </p:nvGraphicFramePr>
        <p:xfrm>
          <a:off x="323528" y="692696"/>
          <a:ext cx="835292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67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Unlisted Securities Index – Inception to date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509495"/>
              </p:ext>
            </p:extLst>
          </p:nvPr>
        </p:nvGraphicFramePr>
        <p:xfrm>
          <a:off x="0" y="908050"/>
          <a:ext cx="9036496" cy="547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81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Quarterly trade Values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75465"/>
              </p:ext>
            </p:extLst>
          </p:nvPr>
        </p:nvGraphicFramePr>
        <p:xfrm>
          <a:off x="-324544" y="764704"/>
          <a:ext cx="9217024" cy="540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7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Leaders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803604"/>
              </p:ext>
            </p:extLst>
          </p:nvPr>
        </p:nvGraphicFramePr>
        <p:xfrm>
          <a:off x="395288" y="908050"/>
          <a:ext cx="8132833" cy="547327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642849"/>
                <a:gridCol w="4737694"/>
                <a:gridCol w="1455738"/>
                <a:gridCol w="1296552"/>
              </a:tblGrid>
              <a:tr h="642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effectLst/>
                        </a:rPr>
                        <a:t>NASD </a:t>
                      </a:r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REGISTERED DEALING MEMBER </a:t>
                      </a: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of </a:t>
                      </a:r>
                      <a:endParaRPr lang="en-GB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Trades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</a:t>
                      </a:r>
                      <a:endParaRPr lang="en-GB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Traded 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Nigerian International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163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396.71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Arthur Steven Asset Management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97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210.22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Bestworth</a:t>
                      </a:r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Assets &amp; Trust Limited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19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194.47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Calyx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51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180.36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CSL Stockbrokers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26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Eurocomm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61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114.93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GTI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35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Anchoria Investment &amp; Securities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124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93.30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Cashcraft Securities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39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Equity Capital Solution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87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3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Character of OTC Securities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63% of admitted securities are profit making</a:t>
            </a:r>
          </a:p>
          <a:p>
            <a:pPr lvl="1"/>
            <a:r>
              <a:rPr lang="en-GB" dirty="0" smtClean="0"/>
              <a:t>Expected recovery among others</a:t>
            </a:r>
          </a:p>
          <a:p>
            <a:pPr lvl="0"/>
            <a:r>
              <a:rPr lang="en-GB" dirty="0" smtClean="0"/>
              <a:t>Wide age distribution</a:t>
            </a:r>
          </a:p>
          <a:p>
            <a:pPr lvl="0"/>
            <a:r>
              <a:rPr lang="en-GB" dirty="0" smtClean="0"/>
              <a:t>Wide spread in levels of corporate governance</a:t>
            </a:r>
          </a:p>
          <a:p>
            <a:pPr lvl="0"/>
            <a:r>
              <a:rPr lang="en-GB" dirty="0" smtClean="0"/>
              <a:t>Over 300 eligible securities available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0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NASD Presentation template</Template>
  <TotalTime>10987</TotalTime>
  <Words>880</Words>
  <Application>Microsoft Office PowerPoint</Application>
  <PresentationFormat>On-screen Show (4:3)</PresentationFormat>
  <Paragraphs>256</Paragraphs>
  <Slides>27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NASD Presentation template</vt:lpstr>
      <vt:lpstr>CEO Interactive Session  2 </vt:lpstr>
      <vt:lpstr>Market Report </vt:lpstr>
      <vt:lpstr>Market in Numbers</vt:lpstr>
      <vt:lpstr>Q1 ’16  Trade Metrics</vt:lpstr>
      <vt:lpstr>Quarterly trade information 2015 to date</vt:lpstr>
      <vt:lpstr>Unlisted Securities Index – Inception to date</vt:lpstr>
      <vt:lpstr>Quarterly trade Values</vt:lpstr>
      <vt:lpstr>Market Leaders</vt:lpstr>
      <vt:lpstr>Character of OTC Securities</vt:lpstr>
      <vt:lpstr>Current Issues</vt:lpstr>
      <vt:lpstr>ASEA conference 2015 Excerpts (1)</vt:lpstr>
      <vt:lpstr>ASEA conference 2015 Excerpts (2)</vt:lpstr>
      <vt:lpstr>Market Expansion</vt:lpstr>
      <vt:lpstr>Market Expansion</vt:lpstr>
      <vt:lpstr>Market Enhancement Issues</vt:lpstr>
      <vt:lpstr>Focus on Data issue 6</vt:lpstr>
      <vt:lpstr>Market Enhancement Issues</vt:lpstr>
      <vt:lpstr>Expectations for Q2 ‘16</vt:lpstr>
      <vt:lpstr>Market Pricing </vt:lpstr>
      <vt:lpstr>Summary of Issues</vt:lpstr>
      <vt:lpstr>Legacy Issues on Certificates</vt:lpstr>
      <vt:lpstr>Absence of NASD Market Data on PI Website</vt:lpstr>
      <vt:lpstr>Market Making </vt:lpstr>
      <vt:lpstr>Poor Turnout During Analyst Calls</vt:lpstr>
      <vt:lpstr>Eligible Companies</vt:lpstr>
      <vt:lpstr>ADVERT On NASD Website</vt:lpstr>
      <vt:lpstr>A.O.B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NASD</cp:lastModifiedBy>
  <cp:revision>246</cp:revision>
  <cp:lastPrinted>2015-06-25T09:50:33Z</cp:lastPrinted>
  <dcterms:created xsi:type="dcterms:W3CDTF">2015-02-02T13:56:45Z</dcterms:created>
  <dcterms:modified xsi:type="dcterms:W3CDTF">2016-04-08T08:50:02Z</dcterms:modified>
</cp:coreProperties>
</file>